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47472"/>
            <a:ext cx="10058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4F5C4E"/>
                </a:solidFill>
                <a:latin typeface="Aptos Display"/>
              </a:defRPr>
            </a:pPr>
            <a:r>
              <a:t>CHRNAI / BRAND GUIDE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850392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121612"/>
                </a:solidFill>
                <a:latin typeface="Aptos Display"/>
              </a:defRPr>
            </a:pPr>
            <a:r>
              <a:t>The original C. A consistent system.</a:t>
            </a:r>
          </a:p>
        </p:txBody>
      </p:sp>
      <p:pic>
        <p:nvPicPr>
          <p:cNvPr id="4" name="Picture 3" descr="chrnai-c-origin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194560"/>
            <a:ext cx="2358928" cy="26517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52160" y="2743200"/>
            <a:ext cx="448056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0">
                <a:solidFill>
                  <a:srgbClr val="121612"/>
                </a:solidFill>
                <a:latin typeface="Aptos"/>
              </a:defRPr>
            </a:pPr>
            <a:r>
              <a:t>Keep the original C and dot.</a:t>
            </a:r>
            <a:br/>
            <a:r>
              <a:t>Pair with hrnAI for the wordmark.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47472"/>
            <a:ext cx="10058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4F5C4E"/>
                </a:solidFill>
                <a:latin typeface="Aptos Display"/>
              </a:defRPr>
            </a:pPr>
            <a:r>
              <a:t>CHRNAI / BRAND GUIDE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850392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121612"/>
                </a:solidFill>
                <a:latin typeface="Aptos Display"/>
              </a:defRPr>
            </a:pPr>
            <a:r>
              <a:t>Two surfaces. One silhouette.</a:t>
            </a:r>
          </a:p>
        </p:txBody>
      </p:sp>
      <p:pic>
        <p:nvPicPr>
          <p:cNvPr id="4" name="Picture 3" descr="chrnai-c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" y="1920240"/>
            <a:ext cx="2196243" cy="24688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5840" y="4754880"/>
            <a:ext cx="3657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0">
                <a:solidFill>
                  <a:srgbClr val="121612"/>
                </a:solidFill>
                <a:latin typeface="Aptos"/>
              </a:defRPr>
            </a:pPr>
            <a:r>
              <a:t>Light surface / dark ink</a:t>
            </a:r>
          </a:p>
        </p:txBody>
      </p:sp>
      <p:sp>
        <p:nvSpPr>
          <p:cNvPr id="6" name="Rectangle 5"/>
          <p:cNvSpPr/>
          <p:nvPr/>
        </p:nvSpPr>
        <p:spPr>
          <a:xfrm>
            <a:off x="6126480" y="1783080"/>
            <a:ext cx="5120640" cy="3429000"/>
          </a:xfrm>
          <a:prstGeom prst="rect">
            <a:avLst/>
          </a:prstGeom>
          <a:solidFill>
            <a:srgbClr val="1820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chrnai-c-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5240" y="2103120"/>
            <a:ext cx="2114901" cy="23774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0" y="5394960"/>
            <a:ext cx="4572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0">
                <a:solidFill>
                  <a:srgbClr val="121612"/>
                </a:solidFill>
                <a:latin typeface="Aptos"/>
              </a:defRPr>
            </a:pPr>
            <a:r>
              <a:t>Dark surface / light mark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47472"/>
            <a:ext cx="10058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4F5C4E"/>
                </a:solidFill>
                <a:latin typeface="Aptos Display"/>
              </a:defRPr>
            </a:pPr>
            <a:r>
              <a:t>CHRNAI / BRAND GUIDE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850392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121612"/>
                </a:solidFill>
                <a:latin typeface="Aptos Display"/>
              </a:defRPr>
            </a:pPr>
            <a:r>
              <a:t>The color palette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2057400"/>
            <a:ext cx="1965960" cy="2057400"/>
          </a:xfrm>
          <a:prstGeom prst="rect">
            <a:avLst/>
          </a:prstGeom>
          <a:solidFill>
            <a:srgbClr val="121612"/>
          </a:solidFill>
          <a:ln>
            <a:solidFill>
              <a:srgbClr val="C7CFC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4297680"/>
            <a:ext cx="2011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21612"/>
                </a:solidFill>
                <a:latin typeface="Aptos Display"/>
              </a:defRPr>
            </a:pPr>
            <a:r>
              <a:t>Ink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75488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0">
                <a:solidFill>
                  <a:srgbClr val="121612"/>
                </a:solidFill>
                <a:latin typeface="Aptos"/>
              </a:defRPr>
            </a:pPr>
            <a:r>
              <a:t>#121612</a:t>
            </a:r>
          </a:p>
        </p:txBody>
      </p:sp>
      <p:sp>
        <p:nvSpPr>
          <p:cNvPr id="7" name="Rectangle 6"/>
          <p:cNvSpPr/>
          <p:nvPr/>
        </p:nvSpPr>
        <p:spPr>
          <a:xfrm>
            <a:off x="3035808" y="2057400"/>
            <a:ext cx="1965960" cy="2057400"/>
          </a:xfrm>
          <a:prstGeom prst="rect">
            <a:avLst/>
          </a:prstGeom>
          <a:solidFill>
            <a:srgbClr val="182019"/>
          </a:solidFill>
          <a:ln>
            <a:solidFill>
              <a:srgbClr val="C7CFC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35808" y="4297680"/>
            <a:ext cx="2011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21612"/>
                </a:solidFill>
                <a:latin typeface="Aptos Display"/>
              </a:defRPr>
            </a:pPr>
            <a:r>
              <a:t>Dark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35808" y="475488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0">
                <a:solidFill>
                  <a:srgbClr val="121612"/>
                </a:solidFill>
                <a:latin typeface="Aptos"/>
              </a:defRPr>
            </a:pPr>
            <a:r>
              <a:t>#182019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40096" y="2057400"/>
            <a:ext cx="1965960" cy="2057400"/>
          </a:xfrm>
          <a:prstGeom prst="rect">
            <a:avLst/>
          </a:prstGeom>
          <a:solidFill>
            <a:srgbClr val="C8F318"/>
          </a:solidFill>
          <a:ln>
            <a:solidFill>
              <a:srgbClr val="C7CFC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40096" y="4297680"/>
            <a:ext cx="2011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21612"/>
                </a:solidFill>
                <a:latin typeface="Aptos Display"/>
              </a:defRPr>
            </a:pPr>
            <a:r>
              <a:t>Lime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40096" y="475488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0">
                <a:solidFill>
                  <a:srgbClr val="121612"/>
                </a:solidFill>
                <a:latin typeface="Aptos"/>
              </a:defRPr>
            </a:pPr>
            <a:r>
              <a:t>#C8F318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644384" y="2057400"/>
            <a:ext cx="1965960" cy="2057400"/>
          </a:xfrm>
          <a:prstGeom prst="rect">
            <a:avLst/>
          </a:prstGeom>
          <a:solidFill>
            <a:srgbClr val="F3F4EC"/>
          </a:solidFill>
          <a:ln>
            <a:solidFill>
              <a:srgbClr val="C7CFC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44384" y="4297680"/>
            <a:ext cx="2011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21612"/>
                </a:solidFill>
                <a:latin typeface="Aptos Display"/>
              </a:defRPr>
            </a:pPr>
            <a:r>
              <a:t>Paper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44384" y="475488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0">
                <a:solidFill>
                  <a:srgbClr val="121612"/>
                </a:solidFill>
                <a:latin typeface="Aptos"/>
              </a:defRPr>
            </a:pPr>
            <a:r>
              <a:t>#F3F4EC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948672" y="2057400"/>
            <a:ext cx="1965960" cy="2057400"/>
          </a:xfrm>
          <a:prstGeom prst="rect">
            <a:avLst/>
          </a:prstGeom>
          <a:solidFill>
            <a:srgbClr val="4F5C4E"/>
          </a:solidFill>
          <a:ln>
            <a:solidFill>
              <a:srgbClr val="C7CFC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948672" y="4297680"/>
            <a:ext cx="2011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21612"/>
                </a:solidFill>
                <a:latin typeface="Aptos Display"/>
              </a:defRPr>
            </a:pPr>
            <a:r>
              <a:t>Muted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948672" y="475488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0">
                <a:solidFill>
                  <a:srgbClr val="121612"/>
                </a:solidFill>
                <a:latin typeface="Aptos"/>
              </a:defRPr>
            </a:pPr>
            <a:r>
              <a:t>#4F5C4E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47472"/>
            <a:ext cx="10058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4F5C4E"/>
                </a:solidFill>
                <a:latin typeface="Aptos Display"/>
              </a:defRPr>
            </a:pPr>
            <a:r>
              <a:t>CHRNAI / BRAND GUIDE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850392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121612"/>
                </a:solidFill>
                <a:latin typeface="Aptos Display"/>
              </a:defRPr>
            </a:pPr>
            <a:r>
              <a:t>Theme and dot combinations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 b="1">
                <a:solidFill>
                  <a:srgbClr val="121612"/>
                </a:solidFill>
                <a:latin typeface="Aptos Display"/>
              </a:defRPr>
            </a:pPr>
            <a:r>
              <a:t>21 transparent PNG files · three C treatments × seven dot colors</a:t>
            </a:r>
          </a:p>
        </p:txBody>
      </p:sp>
      <p:pic>
        <p:nvPicPr>
          <p:cNvPr id="5" name="Picture 4" descr="chrnai-c-light-dot-oran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519" y="2834640"/>
            <a:ext cx="1423491" cy="1600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7240" y="4800600"/>
            <a:ext cx="3383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0">
                <a:solidFill>
                  <a:srgbClr val="121612"/>
                </a:solidFill>
                <a:latin typeface="Aptos"/>
              </a:defRPr>
            </a:pPr>
            <a:r>
              <a:t>Light C · dot options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81144" y="2743200"/>
            <a:ext cx="3383280" cy="1828800"/>
          </a:xfrm>
          <a:prstGeom prst="rect">
            <a:avLst/>
          </a:prstGeom>
          <a:solidFill>
            <a:srgbClr val="1820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chrnai-c-dark-dot-oran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8424" y="2834640"/>
            <a:ext cx="1423491" cy="1600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81144" y="4800600"/>
            <a:ext cx="3383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0">
                <a:solidFill>
                  <a:srgbClr val="121612"/>
                </a:solidFill>
                <a:latin typeface="Aptos"/>
              </a:defRPr>
            </a:pPr>
            <a:r>
              <a:t>Dark C · dot options</a:t>
            </a:r>
          </a:p>
        </p:txBody>
      </p:sp>
      <p:pic>
        <p:nvPicPr>
          <p:cNvPr id="10" name="Picture 9" descr="chrnai-c-neon-dot-oran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2328" y="2834640"/>
            <a:ext cx="1423491" cy="16002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385048" y="4800600"/>
            <a:ext cx="3383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0">
                <a:solidFill>
                  <a:srgbClr val="121612"/>
                </a:solidFill>
                <a:latin typeface="Aptos"/>
              </a:defRPr>
            </a:pPr>
            <a:r>
              <a:t>Neon C · dot options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532120"/>
            <a:ext cx="106070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0">
                <a:solidFill>
                  <a:srgbClr val="121612"/>
                </a:solidFill>
                <a:latin typeface="Aptos"/>
              </a:defRPr>
            </a:pPr>
            <a:r>
              <a:t>Yellow · Orange · Green · Red · Grey · Black · White    |    Check final contrast.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47472"/>
            <a:ext cx="10058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4F5C4E"/>
                </a:solidFill>
                <a:latin typeface="Aptos Display"/>
              </a:defRPr>
            </a:pPr>
            <a:r>
              <a:t>CHRNAI / BRAND GUIDE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850392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121612"/>
                </a:solidFill>
                <a:latin typeface="Aptos Display"/>
              </a:defRPr>
            </a:pPr>
            <a:r>
              <a:t>Type and hierarchy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088" y="2057400"/>
            <a:ext cx="99669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0">
                <a:solidFill>
                  <a:srgbClr val="121612"/>
                </a:solidFill>
                <a:latin typeface="Aptos"/>
              </a:defRPr>
            </a:pPr>
            <a:r>
              <a:t>Manrope  /  headlines and display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4088" y="2971800"/>
            <a:ext cx="99669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0">
                <a:solidFill>
                  <a:srgbClr val="121612"/>
                </a:solidFill>
                <a:latin typeface="Aptos"/>
              </a:defRPr>
            </a:pPr>
            <a:r>
              <a:t>DM Sans  /  paragraphs, labels and UI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4088" y="4251960"/>
            <a:ext cx="99669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0">
                <a:solidFill>
                  <a:srgbClr val="121612"/>
                </a:solidFill>
                <a:latin typeface="Aptos"/>
              </a:defRPr>
            </a:pPr>
            <a:r>
              <a:t>Short headings. Direct body copy. Clear contrast.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47472"/>
            <a:ext cx="10058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4F5C4E"/>
                </a:solidFill>
                <a:latin typeface="Aptos Display"/>
              </a:defRPr>
            </a:pPr>
            <a:r>
              <a:t>CHRNAI / BRAND GUIDE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850392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121612"/>
                </a:solidFill>
                <a:latin typeface="Aptos Display"/>
              </a:defRPr>
            </a:pPr>
            <a:r>
              <a:t>Use the mark with care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088" y="1874519"/>
            <a:ext cx="99669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0">
                <a:solidFill>
                  <a:srgbClr val="121612"/>
                </a:solidFill>
                <a:latin typeface="Aptos"/>
              </a:defRPr>
            </a:pPr>
            <a:r>
              <a:t>01  Keep the dot attached to its original position.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4088" y="2679191"/>
            <a:ext cx="99669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0">
                <a:solidFill>
                  <a:srgbClr val="121612"/>
                </a:solidFill>
                <a:latin typeface="Aptos"/>
              </a:defRPr>
            </a:pPr>
            <a:r>
              <a:t>02  Do not trace, stretch, crop, rotate or add gradients.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4088" y="3483863"/>
            <a:ext cx="99669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0">
                <a:solidFill>
                  <a:srgbClr val="121612"/>
                </a:solidFill>
                <a:latin typeface="Aptos"/>
              </a:defRPr>
            </a:pPr>
            <a:r>
              <a:t>03  Leave breathing room. Test small and large output sizes.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088" y="4288536"/>
            <a:ext cx="99669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0">
                <a:solidFill>
                  <a:srgbClr val="121612"/>
                </a:solidFill>
                <a:latin typeface="Aptos"/>
              </a:defRPr>
            </a:pPr>
            <a:r>
              <a:t>04  Static brand files do not include the website pulse.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47472"/>
            <a:ext cx="10058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4F5C4E"/>
                </a:solidFill>
                <a:latin typeface="Aptos Display"/>
              </a:defRPr>
            </a:pPr>
            <a:r>
              <a:t>CHRNAI / BRAND GUIDE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850392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121612"/>
                </a:solidFill>
                <a:latin typeface="Aptos Display"/>
              </a:defRPr>
            </a:pPr>
            <a:r>
              <a:t>Files and limits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088" y="1965960"/>
            <a:ext cx="99669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0">
                <a:solidFill>
                  <a:srgbClr val="121612"/>
                </a:solidFill>
                <a:latin typeface="Aptos"/>
              </a:defRPr>
            </a:pPr>
            <a:r>
              <a:t>Transparent original + 21 theme/dot combination PNG marks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4088" y="2834640"/>
            <a:ext cx="99669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0">
                <a:solidFill>
                  <a:srgbClr val="121612"/>
                </a:solidFill>
                <a:latin typeface="Aptos"/>
              </a:defRPr>
            </a:pPr>
            <a:r>
              <a:t>Editable Word guide + editable PowerPoint overview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03120" y="3977639"/>
            <a:ext cx="7955279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0">
                <a:solidFill>
                  <a:srgbClr val="121612"/>
                </a:solidFill>
                <a:latin typeface="Aptos"/>
              </a:defRPr>
            </a:pPr>
            <a:r>
              <a:t>Source is raster. Large print or vector output needs an approved master. Do not trace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